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64" r:id="rId12"/>
    <p:sldId id="262" r:id="rId13"/>
    <p:sldId id="268" r:id="rId14"/>
    <p:sldId id="269" r:id="rId15"/>
    <p:sldId id="270" r:id="rId16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038" y="-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6CEF5-3E2F-4DB6-8FEF-E6A3979AA7A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DCEF9-C91A-4B64-BBBD-86E65C3921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CBA1-40FE-403A-BBF4-E6742EEF4098}" type="datetime1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483BC-DA57-4A8C-908A-F2FCE03E87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EB13-9BAE-493F-BD23-AEC419B2C682}" type="datetime1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41F9D-6575-4A37-B0F8-93A4DEC421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D1F1-D78D-40C4-8E26-73AA0BD0CB6D}" type="datetime1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D5C24-DB6A-41EB-9421-2E445873A2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653D-D9BB-4484-9A3A-FB6C4593D897}" type="datetime1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C1847-415D-4F7B-903F-CF75E97907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9E52-27A8-4371-A86D-73277761EC12}" type="datetime1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91981-71A5-4EC0-82AE-666303450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7D13-E29A-418F-B074-196DFC313B9A}" type="datetime1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19D45-A576-4C7F-AFF8-176625477A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6" y="2390987"/>
            <a:ext cx="5501639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6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C19E-CE78-4DBF-BE59-7970AB1A2BFD}" type="datetime1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40E9-2312-40B6-B49D-0CD07F1866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698F-0311-453E-A225-A28CC9C1F06B}" type="datetime1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94DA3-92FC-4908-BDBD-D76237A176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4FDC-0D00-4069-A9BA-70F4B538ECC7}" type="datetime1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85635-5EC5-4E50-A5C4-031C9A7698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8863-1F2E-46D8-8534-6D7010679431}" type="datetime1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D771A-172F-4B80-BD0A-4339319D6C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2927-2212-42FF-BB59-F49DA6D03749}" type="datetime1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956D-52E3-4EB8-B669-578F27992A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93763" y="519113"/>
            <a:ext cx="112172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93763" y="2597150"/>
            <a:ext cx="112172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737BED-8269-4BAE-B0F8-E0F543D2CA5F}" type="datetime1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ADFBF00-0A79-4A45-9202-1B5A7D38BC5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rizona.com/acb/basics/glossary_n.aspx" TargetMode="External"/><Relationship Id="rId2" Type="http://schemas.openxmlformats.org/officeDocument/2006/relationships/hyperlink" Target="http://starizona.com/acb/basics/glossary_f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rizona.com/acb/basics/glossary_o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838" y="2068513"/>
            <a:ext cx="9753600" cy="844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65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Observations and the telescope</a:t>
            </a:r>
            <a:endParaRPr lang="en-GB" sz="665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505" y="509562"/>
            <a:ext cx="11782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We have the following eyepieces..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26mm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32mm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, and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40mm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) 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We also have a Barlow 2x!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What is our possible magnifications?  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946" y="2402237"/>
            <a:ext cx="82589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Magnification =  </a:t>
            </a:r>
            <a:r>
              <a:rPr lang="en-US" sz="2800" u="sng" dirty="0" smtClean="0">
                <a:solidFill>
                  <a:srgbClr val="7030A0"/>
                </a:solidFill>
                <a:latin typeface="Comic Sans MS" pitchFamily="66" charset="0"/>
              </a:rPr>
              <a:t>focal length telescope-3556mm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focal length eyepiece- 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26mm</a:t>
            </a:r>
          </a:p>
          <a:p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Magnification =  </a:t>
            </a:r>
            <a:r>
              <a:rPr lang="en-US" sz="2800" u="sng" dirty="0" smtClean="0">
                <a:solidFill>
                  <a:srgbClr val="7030A0"/>
                </a:solidFill>
                <a:latin typeface="Comic Sans MS" pitchFamily="66" charset="0"/>
              </a:rPr>
              <a:t>focal length telescope-3556mm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focal length eyepiece-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32 mm</a:t>
            </a:r>
          </a:p>
          <a:p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Magnification =  </a:t>
            </a:r>
            <a:r>
              <a:rPr lang="en-US" sz="2800" u="sng" dirty="0" smtClean="0">
                <a:solidFill>
                  <a:srgbClr val="7030A0"/>
                </a:solidFill>
                <a:latin typeface="Comic Sans MS" pitchFamily="66" charset="0"/>
              </a:rPr>
              <a:t>focal length telescope-3556mm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focal length eyepiece-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40mm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958020" y="2371241"/>
            <a:ext cx="3673099" cy="4262034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How does the Barlow </a:t>
            </a:r>
            <a:r>
              <a:rPr lang="en-US" sz="3600" dirty="0" err="1" smtClean="0">
                <a:solidFill>
                  <a:srgbClr val="7030A0"/>
                </a:solidFill>
                <a:latin typeface="Comic Sans MS" pitchFamily="66" charset="0"/>
              </a:rPr>
              <a:t>lense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 fit into this?   </a:t>
            </a:r>
            <a:endParaRPr lang="en-US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68705" y="852407"/>
            <a:ext cx="54938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Parts of our telescope:</a:t>
            </a:r>
          </a:p>
          <a:p>
            <a:endParaRPr lang="en-US" sz="36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19. Tube-mirrors that make up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the functional part of the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Telescope.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8. Fork arm-holds the tube, and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contains mechanics to move the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tube.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6. Focus-use this to focus the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Image.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9. DO NOT TOUCH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13. Computer/GPS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14. </a:t>
            </a:r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</a:rPr>
              <a:t>Autostar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-controls the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telescope</a:t>
            </a:r>
          </a:p>
          <a:p>
            <a:endParaRPr lang="en-US" sz="36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sz="3600" dirty="0">
              <a:latin typeface="Comic Sans MS" pitchFamily="6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38" y="399647"/>
            <a:ext cx="6732184" cy="733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51" y="511444"/>
            <a:ext cx="4664990" cy="105388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Telescope hand control with the </a:t>
            </a:r>
            <a:r>
              <a:rPr lang="en-US" dirty="0" err="1" smtClean="0">
                <a:solidFill>
                  <a:srgbClr val="7030A0"/>
                </a:solidFill>
                <a:latin typeface="Comic Sans MS" pitchFamily="66" charset="0"/>
              </a:rPr>
              <a:t>Autostar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23" y="1627322"/>
            <a:ext cx="6822381" cy="607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7030A0"/>
                </a:solidFill>
                <a:latin typeface="Comic Sans MS" pitchFamily="66" charset="0"/>
              </a:rPr>
              <a:t>Mode Key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-go back to a previous menu, also used to find coordinates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7030A0"/>
                </a:solidFill>
                <a:latin typeface="Comic Sans MS" pitchFamily="66" charset="0"/>
              </a:rPr>
              <a:t>Enter Key-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select an option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7030A0"/>
                </a:solidFill>
                <a:latin typeface="Comic Sans MS" pitchFamily="66" charset="0"/>
              </a:rPr>
              <a:t>Go To Key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-point the telescope to the selected object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7030A0"/>
                </a:solidFill>
                <a:latin typeface="Comic Sans MS" pitchFamily="66" charset="0"/>
              </a:rPr>
              <a:t>Speed Key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-also labeled as “1” controls the speed at which the telescope moves.  Options are 1 as the slowest and 9 as the fastest.  A speed has to be chosen before the telescope will move.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The four opposing arrow keys in the middle of the hand controller move the telescope to look at an object. 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8" name="Picture 4" descr="Image result for meade autostar controller for the lx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08" r="2508"/>
          <a:stretch>
            <a:fillRect/>
          </a:stretch>
        </p:blipFill>
        <p:spPr bwMode="auto">
          <a:xfrm>
            <a:off x="7222210" y="412449"/>
            <a:ext cx="5494637" cy="725921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258" y="435856"/>
            <a:ext cx="12168716" cy="704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Let’s get started: 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SAFETY- NEVER LOOK DIRECTLY AT THE SUN –we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will be doing night time viewings only for now,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but remember this rule!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First the scope needs to be aligned to stars in the sky.  We will</a:t>
            </a:r>
          </a:p>
          <a:p>
            <a:pPr marL="514350" indent="-514350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use the </a:t>
            </a:r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</a:rPr>
              <a:t>Autostar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hand controller for that.</a:t>
            </a:r>
          </a:p>
          <a:p>
            <a:pPr marL="514350" indent="-514350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514350" indent="-514350">
              <a:buAutoNum type="arabicPeriod" startAt="2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When each star is found we will check it in the finder scope to make</a:t>
            </a:r>
          </a:p>
          <a:p>
            <a:pPr marL="514350" indent="-514350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 sure it is center in the “x”, then look through the telescope and </a:t>
            </a:r>
          </a:p>
          <a:p>
            <a:pPr marL="514350" indent="-514350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 make sure it is centered. </a:t>
            </a:r>
          </a:p>
          <a:p>
            <a:pPr marL="514350" indent="-514350"/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3. This will be done for at least two stars.</a:t>
            </a:r>
          </a:p>
          <a:p>
            <a:pPr marL="514350" indent="-514350"/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4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Now we can let our handheld </a:t>
            </a:r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</a:rPr>
              <a:t>Autostar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choose the best objects to</a:t>
            </a:r>
          </a:p>
          <a:p>
            <a:pPr marL="514350" indent="-514350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view for that night!  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56" y="495946"/>
            <a:ext cx="9861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What can you expect to see in our scope?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Remember we talked about light gathering?  Aperture?    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Picture 2" descr="moon 9-28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953" y="1611822"/>
            <a:ext cx="5439905" cy="4238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461" y="5982346"/>
            <a:ext cx="4850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The Moon as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viewed in our telescope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with no computer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assistance…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good moon fix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1477" y="1626852"/>
            <a:ext cx="5882499" cy="4216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8292" y="6106333"/>
            <a:ext cx="5618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This image has been “cleaned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p” by using a computer program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600" dirty="0" err="1" smtClean="0">
                <a:solidFill>
                  <a:srgbClr val="002060"/>
                </a:solidFill>
                <a:latin typeface="Comic Sans MS" pitchFamily="66" charset="0"/>
              </a:rPr>
              <a:t>Cipriano</a:t>
            </a:r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-College Astronomy 18'19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0" y="436399"/>
            <a:ext cx="117920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These images were taken using telescope camera,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with a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filter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hooked up to a computer.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Multiple images were taken over a period of about 20 minutes, the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computer program then stacked the images to give you the pictures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below.</a:t>
            </a:r>
          </a:p>
        </p:txBody>
      </p:sp>
      <p:pic>
        <p:nvPicPr>
          <p:cNvPr id="3" name="Picture 2" descr="dumbbell nebula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78" y="2791326"/>
            <a:ext cx="5047916" cy="3753853"/>
          </a:xfrm>
          <a:prstGeom prst="rect">
            <a:avLst/>
          </a:prstGeom>
        </p:spPr>
      </p:pic>
      <p:pic>
        <p:nvPicPr>
          <p:cNvPr id="4" name="Picture 3" descr="ring nebula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516" y="2856780"/>
            <a:ext cx="5951032" cy="3784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684" y="6785810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M-57 Ring Nebula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526" y="6866021"/>
            <a:ext cx="401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M-27 Dumbbell Nebula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7402339" cy="1885950"/>
          </a:xfrm>
        </p:spPr>
        <p:txBody>
          <a:bodyPr/>
          <a:lstStyle/>
          <a:p>
            <a:r>
              <a:rPr lang="en-GB" sz="5000" dirty="0" smtClean="0">
                <a:solidFill>
                  <a:srgbClr val="000000"/>
                </a:solidFill>
                <a:latin typeface="Comic Sans MS" pitchFamily="66" charset="0"/>
              </a:rPr>
              <a:t>Telescopes come in an </a:t>
            </a:r>
            <a:br>
              <a:rPr lang="en-GB" sz="5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5000" dirty="0" smtClean="0">
                <a:solidFill>
                  <a:srgbClr val="000000"/>
                </a:solidFill>
                <a:latin typeface="Comic Sans MS" pitchFamily="66" charset="0"/>
              </a:rPr>
              <a:t>enormous amount of </a:t>
            </a:r>
            <a:br>
              <a:rPr lang="en-GB" sz="5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5000" dirty="0" smtClean="0">
                <a:solidFill>
                  <a:srgbClr val="000000"/>
                </a:solidFill>
                <a:latin typeface="Comic Sans MS" pitchFamily="66" charset="0"/>
              </a:rPr>
              <a:t>varieties. 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1625715"/>
          </a:xfrm>
        </p:spPr>
        <p:txBody>
          <a:bodyPr/>
          <a:lstStyle/>
          <a:p>
            <a:r>
              <a:rPr lang="en-GB" sz="3000" dirty="0" smtClean="0">
                <a:solidFill>
                  <a:srgbClr val="000000"/>
                </a:solidFill>
                <a:latin typeface="Comic Sans MS" pitchFamily="66" charset="0"/>
              </a:rPr>
              <a:t>Optical telescopes</a:t>
            </a:r>
          </a:p>
          <a:p>
            <a:r>
              <a:rPr lang="en-GB" sz="3000" dirty="0" smtClean="0">
                <a:solidFill>
                  <a:srgbClr val="000000"/>
                </a:solidFill>
                <a:latin typeface="Comic Sans MS" pitchFamily="66" charset="0"/>
              </a:rPr>
              <a:t>Radio dishes</a:t>
            </a:r>
          </a:p>
          <a:p>
            <a:r>
              <a:rPr lang="en-GB" sz="3000" dirty="0" smtClean="0">
                <a:solidFill>
                  <a:srgbClr val="000000"/>
                </a:solidFill>
                <a:latin typeface="Comic Sans MS" pitchFamily="66" charset="0"/>
              </a:rPr>
              <a:t>Satellites</a:t>
            </a:r>
          </a:p>
          <a:p>
            <a:pPr>
              <a:buNone/>
            </a:pPr>
            <a:endParaRPr lang="en-GB" sz="3000" dirty="0" smtClean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pic>
        <p:nvPicPr>
          <p:cNvPr id="3077" name="Picture 5" descr="Image result for radio telesco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3099" y="4614392"/>
            <a:ext cx="4328534" cy="3099817"/>
          </a:xfrm>
          <a:prstGeom prst="rect">
            <a:avLst/>
          </a:prstGeom>
          <a:noFill/>
        </p:spPr>
      </p:pic>
      <p:pic>
        <p:nvPicPr>
          <p:cNvPr id="5" name="Picture 4" descr="telescop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9723" y="731520"/>
            <a:ext cx="4239492" cy="3687419"/>
          </a:xfrm>
          <a:prstGeom prst="rect">
            <a:avLst/>
          </a:prstGeom>
        </p:spPr>
      </p:pic>
      <p:pic>
        <p:nvPicPr>
          <p:cNvPr id="3079" name="Picture 7" descr="Image result for hubble telesc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645" y="3923608"/>
            <a:ext cx="3264069" cy="380723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3577" y="412377"/>
            <a:ext cx="65633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One common feature for optical telescopes is: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athering light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the more light gathered in the scope, the more detail you can see!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Image result for telescope light gathering p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22" y="663387"/>
            <a:ext cx="5715000" cy="46616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0659" y="5235389"/>
            <a:ext cx="124668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  <a:latin typeface="Comic Sans MS" pitchFamily="66" charset="0"/>
              </a:rPr>
              <a:t>Aperture</a:t>
            </a: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-</a:t>
            </a:r>
            <a:r>
              <a:rPr lang="en-US" sz="4000" dirty="0">
                <a:solidFill>
                  <a:srgbClr val="7030A0"/>
                </a:solidFill>
              </a:rPr>
              <a:t> </a:t>
            </a:r>
            <a:r>
              <a:rPr lang="en-US" sz="4000" dirty="0">
                <a:solidFill>
                  <a:srgbClr val="7030A0"/>
                </a:solidFill>
                <a:latin typeface="Comic Sans MS" pitchFamily="66" charset="0"/>
              </a:rPr>
              <a:t>the diameter of its main, </a:t>
            </a: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light-gathering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Comic Sans MS" pitchFamily="66" charset="0"/>
              </a:rPr>
              <a:t>lens or mirror. (This lens or mirror is called the </a:t>
            </a:r>
            <a:endParaRPr lang="en-US" sz="4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telescope's </a:t>
            </a: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objective</a:t>
            </a:r>
            <a:r>
              <a:rPr lang="en-US" sz="4000" dirty="0">
                <a:solidFill>
                  <a:srgbClr val="7030A0"/>
                </a:solidFill>
                <a:latin typeface="Comic Sans MS" pitchFamily="66" charset="0"/>
              </a:rPr>
              <a:t>.) The bigger the </a:t>
            </a:r>
            <a:r>
              <a:rPr lang="en-US" sz="4000" b="1" dirty="0">
                <a:solidFill>
                  <a:srgbClr val="7030A0"/>
                </a:solidFill>
                <a:latin typeface="Comic Sans MS" pitchFamily="66" charset="0"/>
              </a:rPr>
              <a:t>aperture</a:t>
            </a:r>
            <a:r>
              <a:rPr lang="en-US" sz="4000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endParaRPr lang="en-US" sz="4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the sharper </a:t>
            </a:r>
            <a:r>
              <a:rPr lang="en-US" sz="4000" dirty="0">
                <a:solidFill>
                  <a:srgbClr val="7030A0"/>
                </a:solidFill>
                <a:latin typeface="Comic Sans MS" pitchFamily="66" charset="0"/>
              </a:rPr>
              <a:t>and brighter the view will be.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58" y="6418730"/>
            <a:ext cx="1233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Our telescope is special….it has a big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aperture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ompared to many regular telescopes.</a:t>
            </a:r>
            <a:endParaRPr lang="en-US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871" y="412377"/>
            <a:ext cx="11798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  <a:latin typeface="Comic Sans MS" pitchFamily="66" charset="0"/>
              </a:rPr>
              <a:t>Our telescope: </a:t>
            </a: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Meade Lx200 ACF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14” (355mm)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SCT with GPS/</a:t>
            </a:r>
            <a:r>
              <a:rPr lang="en-US" sz="4000" dirty="0" err="1" smtClean="0">
                <a:solidFill>
                  <a:srgbClr val="7030A0"/>
                </a:solidFill>
                <a:latin typeface="Comic Sans MS" pitchFamily="66" charset="0"/>
              </a:rPr>
              <a:t>Autostar</a:t>
            </a: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 GOTO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telescop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29" y="1685365"/>
            <a:ext cx="5880848" cy="4751293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365" y="1678641"/>
            <a:ext cx="6747435" cy="47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448235"/>
            <a:ext cx="11312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You will need to know the anatomy of our telescope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before you can use it for observations:</a:t>
            </a:r>
            <a:endParaRPr lang="en-US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730" y="1882588"/>
            <a:ext cx="12370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Finder scope-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is a much smaller telescope aligned with the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main tube to provide a larger field of view for finding objects.  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Image result for meade finder scope on a lx200 14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28" y="3016301"/>
            <a:ext cx="7853083" cy="449168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7315200" y="3765176"/>
            <a:ext cx="2725271" cy="279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40471" y="3783106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Finder scope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76518"/>
            <a:ext cx="1190261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7030A0"/>
                </a:solidFill>
                <a:latin typeface="Comic Sans MS" pitchFamily="66" charset="0"/>
              </a:rPr>
              <a:t>Eyepiece</a:t>
            </a:r>
            <a:r>
              <a:rPr lang="en-US" sz="4400" dirty="0" smtClean="0">
                <a:solidFill>
                  <a:srgbClr val="7030A0"/>
                </a:solidFill>
                <a:latin typeface="Comic Sans MS" pitchFamily="66" charset="0"/>
              </a:rPr>
              <a:t>-The eyepiece for our scope is 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Comic Sans MS" pitchFamily="66" charset="0"/>
              </a:rPr>
              <a:t>Located at the back of the scope.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Comic Sans MS" pitchFamily="66" charset="0"/>
              </a:rPr>
              <a:t>Do you remember how this is different from</a:t>
            </a:r>
          </a:p>
          <a:p>
            <a:r>
              <a:rPr lang="en-US" sz="4400" dirty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US" sz="4400" dirty="0" smtClean="0">
                <a:solidFill>
                  <a:srgbClr val="7030A0"/>
                </a:solidFill>
                <a:latin typeface="Comic Sans MS" pitchFamily="66" charset="0"/>
              </a:rPr>
              <a:t>he other scopes we looked at?</a:t>
            </a:r>
            <a:endParaRPr lang="en-US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Image result for telescope eyepiece for a meade lx 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63" y="3777824"/>
            <a:ext cx="2795875" cy="39856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87905" y="3801036"/>
            <a:ext cx="74671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There are two types you should know</a:t>
            </a:r>
          </a:p>
          <a:p>
            <a:r>
              <a:rPr lang="en-US" sz="32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                   1.25” or 2”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Our scope has a 2” diagonal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 and 2” eyepieces/lenses.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94433" y="5132371"/>
            <a:ext cx="1775012" cy="121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9883" y="6189295"/>
            <a:ext cx="2331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Eyepiece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058" y="7113722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diagonal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54644" y="5486400"/>
            <a:ext cx="867905" cy="1797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63" y="480448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Let’s try some math….</a:t>
            </a:r>
            <a:endParaRPr lang="en-US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Image result for telescope eyepiece focal leng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52" y="1093087"/>
            <a:ext cx="12367056" cy="2952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7457" y="4169044"/>
            <a:ext cx="114714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Now-let’s try to find out our scope’s focal ratio: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our focal length is:  3556mm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our aperture is: 355mm (14”)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Focal ratio is ______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Can we improve the focal length? Magnification? </a:t>
            </a:r>
            <a:endParaRPr lang="en-US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36" y="1237129"/>
            <a:ext cx="11307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Eyepieces determine the magnification and 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  <a:hlinkClick r:id="rId2"/>
              </a:rPr>
              <a:t>field of view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 of a telescope.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 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Different eyepieces are used to view different objects. 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Some objects, such as 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  <a:hlinkClick r:id="rId3"/>
              </a:rPr>
              <a:t>nebulae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 and 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  <a:hlinkClick r:id="rId4"/>
              </a:rPr>
              <a:t>star clusters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, appear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 quite large </a:t>
            </a:r>
          </a:p>
          <a:p>
            <a:endParaRPr lang="en-US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Nebulae and start clusters are best viewed at low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 magnifications (which give a wider field of view)</a:t>
            </a:r>
          </a:p>
          <a:p>
            <a:endParaRPr lang="en-US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Planets appear very small and are normally viewed with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 high-magnification eyepieces. 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588" y="394447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Eyepieces-</a:t>
            </a:r>
            <a:endParaRPr lang="en-US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determining magnification of a telescope eye 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45" y="488653"/>
            <a:ext cx="12077733" cy="5044242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Cipriano-College Astronomy 18'19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-Astronomy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74" id="{99153A6F-4DED-4838-8AD1-AB1C28DD5387}" vid="{CB8385FD-5DBE-4E45-B592-427123659C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Free-Astronomy-PPT-Template</Template>
  <TotalTime>223</TotalTime>
  <Words>704</Words>
  <Application>Microsoft Office PowerPoint</Application>
  <PresentationFormat>Custom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Free-Astronomy-PPT-Template</vt:lpstr>
      <vt:lpstr>Observations and the telescope</vt:lpstr>
      <vt:lpstr>Telescopes come in an  enormous amount of  varieties.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Telescope hand control with the Autostar:</vt:lpstr>
      <vt:lpstr>Slide 13</vt:lpstr>
      <vt:lpstr>Slide 14</vt:lpstr>
      <vt:lpstr>Slide 15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and the telescope</dc:title>
  <dc:creator>hcipr1218</dc:creator>
  <cp:lastModifiedBy>hcipr1218</cp:lastModifiedBy>
  <cp:revision>24</cp:revision>
  <dcterms:created xsi:type="dcterms:W3CDTF">2018-11-20T12:40:25Z</dcterms:created>
  <dcterms:modified xsi:type="dcterms:W3CDTF">2018-11-20T19:10:42Z</dcterms:modified>
</cp:coreProperties>
</file>